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33.wmf" ContentType="image/x-wmf"/>
  <Override PartName="/ppt/media/image50.png" ContentType="image/png"/>
  <Override PartName="/ppt/media/image13.png" ContentType="image/png"/>
  <Override PartName="/ppt/media/image46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hdphoto2.wdp" ContentType="image/vnd.ms-photo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48.png" ContentType="image/png"/>
  <Override PartName="/ppt/media/image11.png" ContentType="image/png"/>
  <Override PartName="/ppt/media/hdphoto1.wdp" ContentType="image/vnd.ms-photo"/>
  <Override PartName="/ppt/media/image36.png" ContentType="image/png"/>
  <Override PartName="/ppt/media/image6.png" ContentType="image/png"/>
  <Override PartName="/ppt/media/image29.png" ContentType="image/png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691AAC-39D1-4DC0-9764-0B35289C7D9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1B4030-0749-407D-87C5-02AB41A430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E7F77C-A1CF-4DC4-8806-69CB1A63419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4CD921-3A63-4E32-86D4-BE34084C9E1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F5E859-F7AC-4E20-851F-82E894226E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C24181-8CD8-4FCB-AB62-E29C9C7FA6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A6F302-9FBE-4B0E-8109-EC6E31276A8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3DB597-A35E-462A-8368-51007662C4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EBEFE4-1D1E-47A7-BA71-FA2F1D1EC3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9CC37C-F3B1-45E9-8BD9-1E7BF6218B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059923-22B5-408B-967C-27AA0D7582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A8499D-71F7-4D7A-9C91-0C94F83ED6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337920" y="5253840"/>
            <a:ext cx="3396960" cy="29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117200" y="5253840"/>
            <a:ext cx="2263320" cy="297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ru-RU" sz="1400" spc="-1" strike="noStrike">
                <a:solidFill>
                  <a:srgbClr val="1f1f1f"/>
                </a:solidFill>
                <a:latin typeface="Elektra Light Pro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6AE48C72-B6A4-4F44-A7FF-53818D6EEE68}" type="slidenum">
              <a:rPr b="0" lang="ru-RU" sz="1400" spc="-1" strike="noStrike">
                <a:solidFill>
                  <a:srgbClr val="1f1f1f"/>
                </a:solidFill>
                <a:latin typeface="Elektra Light Pro"/>
                <a:ea typeface="DejaVu Sans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91920" y="5253840"/>
            <a:ext cx="2263320" cy="29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microsoft.com/office/2007/relationships/hdphoto" Target="../media/hdphoto1.wdp"/><Relationship Id="rId4" Type="http://schemas.openxmlformats.org/officeDocument/2006/relationships/image" Target="../media/image32.png"/><Relationship Id="rId5" Type="http://schemas.microsoft.com/office/2007/relationships/hdphoto" Target="../media/hdphoto2.wdp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120"/>
          <p:cNvSpPr/>
          <p:nvPr/>
        </p:nvSpPr>
        <p:spPr>
          <a:xfrm>
            <a:off x="6120" y="1636200"/>
            <a:ext cx="10074240" cy="403416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2" name="Text Box 24"/>
          <p:cNvSpPr/>
          <p:nvPr/>
        </p:nvSpPr>
        <p:spPr>
          <a:xfrm>
            <a:off x="182160" y="1635840"/>
            <a:ext cx="8420040" cy="11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5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Отдел перспективных информационных технологий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141320" y="445680"/>
            <a:ext cx="2901600" cy="5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www.niitp.ru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+7 (499) 204-91-31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info-19@niitp.ru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0" y="1635840"/>
            <a:ext cx="10141200" cy="29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Прямая соединительная линия 125"/>
          <p:cNvSpPr/>
          <p:nvPr/>
        </p:nvSpPr>
        <p:spPr>
          <a:xfrm>
            <a:off x="1080" y="1635840"/>
            <a:ext cx="7325640" cy="360"/>
          </a:xfrm>
          <a:prstGeom prst="line">
            <a:avLst/>
          </a:prstGeom>
          <a:ln w="1260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0" bIns="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6" name="Прямая соединительная линия 126"/>
          <p:cNvSpPr/>
          <p:nvPr/>
        </p:nvSpPr>
        <p:spPr>
          <a:xfrm flipH="1">
            <a:off x="8057160" y="445320"/>
            <a:ext cx="2021040" cy="3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7740000" y="5040000"/>
            <a:ext cx="2152080" cy="48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Прямоугольник 242"/>
          <p:cNvSpPr/>
          <p:nvPr/>
        </p:nvSpPr>
        <p:spPr>
          <a:xfrm>
            <a:off x="0" y="0"/>
            <a:ext cx="6772680" cy="566496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Прямоугольник 243"/>
          <p:cNvSpPr/>
          <p:nvPr/>
        </p:nvSpPr>
        <p:spPr>
          <a:xfrm rot="21589200">
            <a:off x="6597000" y="2880"/>
            <a:ext cx="3475440" cy="566460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Прямоугольник 244"/>
          <p:cNvSpPr/>
          <p:nvPr/>
        </p:nvSpPr>
        <p:spPr>
          <a:xfrm>
            <a:off x="182520" y="112320"/>
            <a:ext cx="585648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Система интеллектуального управления КА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63" name="Прямоугольник 245"/>
          <p:cNvSpPr/>
          <p:nvPr/>
        </p:nvSpPr>
        <p:spPr>
          <a:xfrm>
            <a:off x="182520" y="1094400"/>
            <a:ext cx="4574520" cy="44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НИР УМКА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4" name="Прямоугольник 246"/>
          <p:cNvSpPr/>
          <p:nvPr/>
        </p:nvSpPr>
        <p:spPr>
          <a:xfrm>
            <a:off x="182520" y="1501920"/>
            <a:ext cx="6222960" cy="6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Автоматизированная система оценки, прогноза, поддержки принятия решений при управлении КА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65" name="Прямоугольник 247"/>
          <p:cNvSpPr/>
          <p:nvPr/>
        </p:nvSpPr>
        <p:spPr>
          <a:xfrm>
            <a:off x="180000" y="2160000"/>
            <a:ext cx="7504560" cy="17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Имитационное моделирование процессов КА (цифровой двойник)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Определение прогнозируемого состояния между СС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Анализ тенденций изменения показателей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Автоматическая генерация программ управления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66" name="Прямоугольник 248"/>
          <p:cNvSpPr/>
          <p:nvPr/>
        </p:nvSpPr>
        <p:spPr>
          <a:xfrm>
            <a:off x="182520" y="3980520"/>
            <a:ext cx="7321680" cy="14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Повышение уровня автоматизации процессов управления КА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Оперативность принятия решений по управлению КА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Повышение эффективности эксплуатации  средств управления КА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67" name="Прямая соединительная линия 249"/>
          <p:cNvSpPr/>
          <p:nvPr/>
        </p:nvSpPr>
        <p:spPr>
          <a:xfrm>
            <a:off x="255960" y="1090800"/>
            <a:ext cx="575064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Прямая соединительная линия 250"/>
          <p:cNvSpPr/>
          <p:nvPr/>
        </p:nvSpPr>
        <p:spPr>
          <a:xfrm flipV="1">
            <a:off x="163800" y="1569600"/>
            <a:ext cx="360" cy="37440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Рисунок 251" descr=""/>
          <p:cNvPicPr/>
          <p:nvPr/>
        </p:nvPicPr>
        <p:blipFill>
          <a:blip r:embed="rId1"/>
          <a:stretch/>
        </p:blipFill>
        <p:spPr>
          <a:xfrm>
            <a:off x="11935800" y="3530520"/>
            <a:ext cx="2779920" cy="131184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9694;p 4"/>
          <p:cNvSpPr/>
          <p:nvPr/>
        </p:nvSpPr>
        <p:spPr>
          <a:xfrm>
            <a:off x="11789280" y="3421080"/>
            <a:ext cx="3039840" cy="225504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Picture 14" descr=""/>
          <p:cNvPicPr/>
          <p:nvPr/>
        </p:nvPicPr>
        <p:blipFill>
          <a:blip r:embed="rId2"/>
          <a:stretch/>
        </p:blipFill>
        <p:spPr>
          <a:xfrm>
            <a:off x="6962040" y="586800"/>
            <a:ext cx="2940120" cy="1343880"/>
          </a:xfrm>
          <a:prstGeom prst="rect">
            <a:avLst/>
          </a:prstGeom>
          <a:ln w="9525">
            <a:noFill/>
          </a:ln>
        </p:spPr>
      </p:pic>
      <p:pic>
        <p:nvPicPr>
          <p:cNvPr id="172" name="Picture 15" descr=""/>
          <p:cNvPicPr/>
          <p:nvPr/>
        </p:nvPicPr>
        <p:blipFill>
          <a:blip r:embed="rId3"/>
          <a:stretch/>
        </p:blipFill>
        <p:spPr>
          <a:xfrm>
            <a:off x="6958440" y="3859920"/>
            <a:ext cx="2930040" cy="134388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17" descr=""/>
          <p:cNvPicPr/>
          <p:nvPr/>
        </p:nvPicPr>
        <p:blipFill>
          <a:blip r:embed="rId4"/>
          <a:stretch/>
        </p:blipFill>
        <p:spPr>
          <a:xfrm>
            <a:off x="6962040" y="2193840"/>
            <a:ext cx="2930760" cy="134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Прямоугольник 256"/>
          <p:cNvSpPr/>
          <p:nvPr/>
        </p:nvSpPr>
        <p:spPr>
          <a:xfrm>
            <a:off x="0" y="0"/>
            <a:ext cx="6589800" cy="566568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Arial"/>
                <a:ea typeface="DejaVu Sans"/>
              </a:rPr>
              <a:t>                 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5" name="Прямоугольник 257"/>
          <p:cNvSpPr/>
          <p:nvPr/>
        </p:nvSpPr>
        <p:spPr>
          <a:xfrm rot="21588600">
            <a:off x="6330240" y="3240"/>
            <a:ext cx="3779280" cy="566496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Прямая соединительная линия 258"/>
          <p:cNvSpPr/>
          <p:nvPr/>
        </p:nvSpPr>
        <p:spPr>
          <a:xfrm>
            <a:off x="255600" y="594000"/>
            <a:ext cx="571392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Прямоугольник 259"/>
          <p:cNvSpPr/>
          <p:nvPr/>
        </p:nvSpPr>
        <p:spPr>
          <a:xfrm>
            <a:off x="182160" y="58680"/>
            <a:ext cx="603468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Иммитационное моделирование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78" name="Прямоугольник 260"/>
          <p:cNvSpPr/>
          <p:nvPr/>
        </p:nvSpPr>
        <p:spPr>
          <a:xfrm>
            <a:off x="365400" y="1189440"/>
            <a:ext cx="567432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Разработан ПК иммитационного моделирования для оценки: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79" name="Прямоугольник 261"/>
          <p:cNvSpPr/>
          <p:nvPr/>
        </p:nvSpPr>
        <p:spPr>
          <a:xfrm>
            <a:off x="365400" y="2231280"/>
            <a:ext cx="164556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Показателей надёжности КС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0" name="Прямоугольник 262"/>
          <p:cNvSpPr/>
          <p:nvPr/>
        </p:nvSpPr>
        <p:spPr>
          <a:xfrm>
            <a:off x="2746440" y="2231280"/>
            <a:ext cx="164556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Достаточности средств НКУ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1" name="Прямоугольник 263"/>
          <p:cNvSpPr/>
          <p:nvPr/>
        </p:nvSpPr>
        <p:spPr>
          <a:xfrm>
            <a:off x="5309640" y="2239560"/>
            <a:ext cx="91296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ТТХ КС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2" name="Прямая соединительная линия 264"/>
          <p:cNvSpPr/>
          <p:nvPr/>
        </p:nvSpPr>
        <p:spPr>
          <a:xfrm>
            <a:off x="1097640" y="8203320"/>
            <a:ext cx="360" cy="29772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Прямоугольник 265"/>
          <p:cNvSpPr/>
          <p:nvPr/>
        </p:nvSpPr>
        <p:spPr>
          <a:xfrm>
            <a:off x="365400" y="1189440"/>
            <a:ext cx="5674320" cy="741240"/>
          </a:xfrm>
          <a:prstGeom prst="rect">
            <a:avLst/>
          </a:prstGeom>
          <a:noFill/>
          <a:ln w="0">
            <a:solidFill>
              <a:srgbClr val="595959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Прямоугольник 266"/>
          <p:cNvSpPr/>
          <p:nvPr/>
        </p:nvSpPr>
        <p:spPr>
          <a:xfrm>
            <a:off x="365400" y="3421080"/>
            <a:ext cx="5674320" cy="12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14000"/>
              </a:lnSpc>
              <a:spcBef>
                <a:spcPts val="320"/>
              </a:spcBef>
              <a:buNone/>
            </a:pPr>
            <a:r>
              <a:rPr b="0" lang="ru-RU" sz="1600" spc="-1" strike="noStrike">
                <a:solidFill>
                  <a:srgbClr val="595959"/>
                </a:solidFill>
                <a:latin typeface="Noto Sans CJK JP Thin"/>
                <a:ea typeface="WenQuanYi Micro Hei"/>
              </a:rPr>
              <a:t>На основе предложенных алгоритмов и моделей возможно получать необходимые количественные характеристики КС. </a:t>
            </a:r>
            <a:endParaRPr b="0" lang="ru-RU" sz="16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320"/>
              </a:spcBef>
              <a:buNone/>
            </a:pPr>
            <a:endParaRPr b="0" lang="ru-RU" sz="1600" spc="-1" strike="noStrike">
              <a:latin typeface="Arial"/>
            </a:endParaRPr>
          </a:p>
        </p:txBody>
      </p:sp>
      <p:pic>
        <p:nvPicPr>
          <p:cNvPr id="185" name="Рисунок 4" descr="C:\Users\user\Desktop\screenShots\Оценка ТТХ_013.png"/>
          <p:cNvPicPr/>
          <p:nvPr/>
        </p:nvPicPr>
        <p:blipFill>
          <a:blip r:embed="rId1"/>
          <a:stretch/>
        </p:blipFill>
        <p:spPr>
          <a:xfrm>
            <a:off x="6904800" y="147960"/>
            <a:ext cx="2980440" cy="1461240"/>
          </a:xfrm>
          <a:prstGeom prst="rect">
            <a:avLst/>
          </a:prstGeom>
          <a:ln w="0">
            <a:noFill/>
          </a:ln>
        </p:spPr>
      </p:pic>
      <p:pic>
        <p:nvPicPr>
          <p:cNvPr id="186" name="Рисунок 5" descr="C:\Users\user\Desktop\Луч\screenshots\4.png"/>
          <p:cNvPicPr/>
          <p:nvPr/>
        </p:nvPicPr>
        <p:blipFill>
          <a:blip r:embed="rId2"/>
          <a:stretch/>
        </p:blipFill>
        <p:spPr>
          <a:xfrm>
            <a:off x="6905880" y="2082600"/>
            <a:ext cx="2979360" cy="140220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16" descr="Y:\Обмен\КП_ИАО\скриншоты\достаточность\в презентацию.png"/>
          <p:cNvPicPr/>
          <p:nvPr/>
        </p:nvPicPr>
        <p:blipFill>
          <a:blip r:embed="rId3"/>
          <a:stretch/>
        </p:blipFill>
        <p:spPr>
          <a:xfrm>
            <a:off x="6973920" y="3867480"/>
            <a:ext cx="2911320" cy="1393200"/>
          </a:xfrm>
          <a:prstGeom prst="rect">
            <a:avLst/>
          </a:prstGeom>
          <a:ln w="0">
            <a:noFill/>
          </a:ln>
        </p:spPr>
      </p:pic>
      <p:sp>
        <p:nvSpPr>
          <p:cNvPr id="188" name="Прямоугольник 270"/>
          <p:cNvSpPr/>
          <p:nvPr/>
        </p:nvSpPr>
        <p:spPr>
          <a:xfrm>
            <a:off x="6591960" y="1636200"/>
            <a:ext cx="347616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СЧ НИР «Авангард–Конвергенция–НИИ ТП  З»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89" name="Прямоугольник 271"/>
          <p:cNvSpPr/>
          <p:nvPr/>
        </p:nvSpPr>
        <p:spPr>
          <a:xfrm>
            <a:off x="6774840" y="3516480"/>
            <a:ext cx="329328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Оценка ТТХ МКСР «Луч-5М»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90" name="Прямоугольник 272"/>
          <p:cNvSpPr/>
          <p:nvPr/>
        </p:nvSpPr>
        <p:spPr>
          <a:xfrm>
            <a:off x="6774840" y="5293080"/>
            <a:ext cx="329976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Оценка достаточности средств НАКУ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Прямоугольник 283"/>
          <p:cNvSpPr/>
          <p:nvPr/>
        </p:nvSpPr>
        <p:spPr>
          <a:xfrm>
            <a:off x="182160" y="743040"/>
            <a:ext cx="9702000" cy="445968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Прямоугольник 284"/>
          <p:cNvSpPr/>
          <p:nvPr/>
        </p:nvSpPr>
        <p:spPr>
          <a:xfrm>
            <a:off x="2746080" y="0"/>
            <a:ext cx="4575240" cy="5918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Анализ требований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rcRect l="0" t="-584" r="0" b="587"/>
          <a:stretch/>
        </p:blipFill>
        <p:spPr>
          <a:xfrm>
            <a:off x="176040" y="743040"/>
            <a:ext cx="3783600" cy="375660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5940000" y="1260000"/>
            <a:ext cx="3959640" cy="3942720"/>
          </a:xfrm>
          <a:prstGeom prst="rect">
            <a:avLst/>
          </a:prstGeom>
          <a:ln w="0">
            <a:noFill/>
          </a:ln>
        </p:spPr>
      </p:pic>
      <p:sp>
        <p:nvSpPr>
          <p:cNvPr id="195" name="Прямоугольник 285"/>
          <p:cNvSpPr/>
          <p:nvPr/>
        </p:nvSpPr>
        <p:spPr>
          <a:xfrm>
            <a:off x="3429720" y="2739960"/>
            <a:ext cx="274248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Прямоугольник 287"/>
          <p:cNvSpPr/>
          <p:nvPr/>
        </p:nvSpPr>
        <p:spPr>
          <a:xfrm>
            <a:off x="3063240" y="1251720"/>
            <a:ext cx="4392000" cy="7412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Исследование предметной области работы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97" name="Прямоугольник 289"/>
          <p:cNvSpPr/>
          <p:nvPr/>
        </p:nvSpPr>
        <p:spPr>
          <a:xfrm>
            <a:off x="3063240" y="2442240"/>
            <a:ext cx="4392000" cy="7412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Формирования количественных и качественных требований к системе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98" name="Прямоугольник 291"/>
          <p:cNvSpPr/>
          <p:nvPr/>
        </p:nvSpPr>
        <p:spPr>
          <a:xfrm>
            <a:off x="3063240" y="3632040"/>
            <a:ext cx="4392000" cy="7412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Проект технического задания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Прямоугольник 9"/>
          <p:cNvSpPr/>
          <p:nvPr/>
        </p:nvSpPr>
        <p:spPr>
          <a:xfrm>
            <a:off x="182160" y="743040"/>
            <a:ext cx="9702000" cy="445968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Прямоугольник 10"/>
          <p:cNvSpPr/>
          <p:nvPr/>
        </p:nvSpPr>
        <p:spPr>
          <a:xfrm>
            <a:off x="2746080" y="0"/>
            <a:ext cx="4575240" cy="5918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Проектирование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01" name="Прямоугольник 11"/>
          <p:cNvSpPr/>
          <p:nvPr/>
        </p:nvSpPr>
        <p:spPr>
          <a:xfrm>
            <a:off x="1098000" y="2677680"/>
            <a:ext cx="274248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Прямоугольник 13"/>
          <p:cNvSpPr/>
          <p:nvPr/>
        </p:nvSpPr>
        <p:spPr>
          <a:xfrm>
            <a:off x="731520" y="909360"/>
            <a:ext cx="4392000" cy="7412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Выбор оптимальных программных решений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03" name="Прямоугольник 15"/>
          <p:cNvSpPr/>
          <p:nvPr/>
        </p:nvSpPr>
        <p:spPr>
          <a:xfrm>
            <a:off x="723240" y="1989360"/>
            <a:ext cx="4392000" cy="7412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Разработка гибкой архитектуры системы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04" name="Прямоугольник 17"/>
          <p:cNvSpPr/>
          <p:nvPr/>
        </p:nvSpPr>
        <p:spPr>
          <a:xfrm>
            <a:off x="731520" y="3069360"/>
            <a:ext cx="4392000" cy="7412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Анализ рынка аппаратной части и выбор комплектующих</a:t>
            </a: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400" spc="-1" strike="noStrike">
              <a:latin typeface="Arial"/>
            </a:endParaRPr>
          </a:p>
        </p:txBody>
      </p:sp>
      <p:sp>
        <p:nvSpPr>
          <p:cNvPr id="205" name="Прямоугольник 2"/>
          <p:cNvSpPr/>
          <p:nvPr/>
        </p:nvSpPr>
        <p:spPr>
          <a:xfrm>
            <a:off x="723240" y="4149360"/>
            <a:ext cx="4392000" cy="7412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Технический проект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5580000" y="960480"/>
            <a:ext cx="3959640" cy="395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Прямоугольник 305"/>
          <p:cNvSpPr/>
          <p:nvPr/>
        </p:nvSpPr>
        <p:spPr>
          <a:xfrm>
            <a:off x="182160" y="743040"/>
            <a:ext cx="9702000" cy="445968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" descr=""/>
          <p:cNvPicPr/>
          <p:nvPr/>
        </p:nvPicPr>
        <p:blipFill>
          <a:blip r:embed="rId1"/>
          <a:srcRect l="2347" t="0" r="0" b="0"/>
          <a:stretch/>
        </p:blipFill>
        <p:spPr>
          <a:xfrm>
            <a:off x="0" y="432000"/>
            <a:ext cx="4967640" cy="4976640"/>
          </a:xfrm>
          <a:prstGeom prst="rect">
            <a:avLst/>
          </a:prstGeom>
          <a:ln w="0">
            <a:noFill/>
          </a:ln>
        </p:spPr>
      </p:pic>
      <p:sp>
        <p:nvSpPr>
          <p:cNvPr id="209" name="Прямоугольник 312"/>
          <p:cNvSpPr/>
          <p:nvPr/>
        </p:nvSpPr>
        <p:spPr>
          <a:xfrm>
            <a:off x="731520" y="3600000"/>
            <a:ext cx="2560320" cy="11966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Разработка, автономная, комплексная отладка программных решений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5108040" y="432000"/>
            <a:ext cx="4972320" cy="4967640"/>
          </a:xfrm>
          <a:prstGeom prst="rect">
            <a:avLst/>
          </a:prstGeom>
          <a:ln w="0">
            <a:noFill/>
          </a:ln>
        </p:spPr>
      </p:pic>
      <p:sp>
        <p:nvSpPr>
          <p:cNvPr id="211" name="Прямоугольник 314"/>
          <p:cNvSpPr/>
          <p:nvPr/>
        </p:nvSpPr>
        <p:spPr>
          <a:xfrm>
            <a:off x="3739320" y="3600000"/>
            <a:ext cx="2560320" cy="11966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Сборка изделия и проведение предварительных испытаний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12" name="Прямоугольник 316"/>
          <p:cNvSpPr/>
          <p:nvPr/>
        </p:nvSpPr>
        <p:spPr>
          <a:xfrm>
            <a:off x="6799320" y="3600000"/>
            <a:ext cx="2560320" cy="11966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Демонстрация заказчику  и доработка при необходимости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13" name="Прямоугольник 306"/>
          <p:cNvSpPr/>
          <p:nvPr/>
        </p:nvSpPr>
        <p:spPr>
          <a:xfrm>
            <a:off x="2929320" y="0"/>
            <a:ext cx="4024800" cy="5918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Реализация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Прямоугольник 317"/>
          <p:cNvSpPr/>
          <p:nvPr/>
        </p:nvSpPr>
        <p:spPr>
          <a:xfrm>
            <a:off x="182160" y="743040"/>
            <a:ext cx="9702000" cy="445968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5112000" y="432000"/>
            <a:ext cx="4967640" cy="496764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4320" y="432000"/>
            <a:ext cx="4967640" cy="4967640"/>
          </a:xfrm>
          <a:prstGeom prst="rect">
            <a:avLst/>
          </a:prstGeom>
          <a:ln w="0">
            <a:noFill/>
          </a:ln>
        </p:spPr>
      </p:pic>
      <p:sp>
        <p:nvSpPr>
          <p:cNvPr id="217" name="Прямоугольник 7"/>
          <p:cNvSpPr/>
          <p:nvPr/>
        </p:nvSpPr>
        <p:spPr>
          <a:xfrm>
            <a:off x="360000" y="3843000"/>
            <a:ext cx="2197440" cy="11966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Сборка, монтажные и пуско-наладочные работы на объекте эксплуатации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18" name="Прямоугольник 18"/>
          <p:cNvSpPr/>
          <p:nvPr/>
        </p:nvSpPr>
        <p:spPr>
          <a:xfrm>
            <a:off x="2746080" y="3843000"/>
            <a:ext cx="2199960" cy="11966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Проведение сертификационных испытаний системы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19" name="Прямоугольник 20"/>
          <p:cNvSpPr/>
          <p:nvPr/>
        </p:nvSpPr>
        <p:spPr>
          <a:xfrm>
            <a:off x="5134680" y="3852000"/>
            <a:ext cx="2197440" cy="11966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Сдача Заказчику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20" name="Прямоугольник 3"/>
          <p:cNvSpPr/>
          <p:nvPr/>
        </p:nvSpPr>
        <p:spPr>
          <a:xfrm>
            <a:off x="7522200" y="3843000"/>
            <a:ext cx="2197440" cy="11966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Обучение и техническая поддержка системы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21" name="Прямоугольник 318"/>
          <p:cNvSpPr/>
          <p:nvPr/>
        </p:nvSpPr>
        <p:spPr>
          <a:xfrm>
            <a:off x="2929320" y="0"/>
            <a:ext cx="4024800" cy="5918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Внедрение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127"/>
          <p:cNvSpPr/>
          <p:nvPr/>
        </p:nvSpPr>
        <p:spPr>
          <a:xfrm>
            <a:off x="4086720" y="296640"/>
            <a:ext cx="5553360" cy="501660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Прямоугольник 128"/>
          <p:cNvSpPr/>
          <p:nvPr/>
        </p:nvSpPr>
        <p:spPr>
          <a:xfrm>
            <a:off x="731520" y="1626120"/>
            <a:ext cx="2925720" cy="403740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Прямоугольник 129"/>
          <p:cNvSpPr/>
          <p:nvPr/>
        </p:nvSpPr>
        <p:spPr>
          <a:xfrm>
            <a:off x="621720" y="594360"/>
            <a:ext cx="292572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Основные направления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51" name="Прямоугольник 130"/>
          <p:cNvSpPr/>
          <p:nvPr/>
        </p:nvSpPr>
        <p:spPr>
          <a:xfrm>
            <a:off x="4208400" y="296640"/>
            <a:ext cx="237708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Комплексные решения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2" name="Прямоугольник 131"/>
          <p:cNvSpPr/>
          <p:nvPr/>
        </p:nvSpPr>
        <p:spPr>
          <a:xfrm>
            <a:off x="4245480" y="1812600"/>
            <a:ext cx="237708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Специальные решения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3" name="Прямоугольник 132"/>
          <p:cNvSpPr/>
          <p:nvPr/>
        </p:nvSpPr>
        <p:spPr>
          <a:xfrm>
            <a:off x="4229640" y="3448800"/>
            <a:ext cx="317232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Интеллектуальные системы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4" name="Прямая соединительная линия 133"/>
          <p:cNvSpPr/>
          <p:nvPr/>
        </p:nvSpPr>
        <p:spPr>
          <a:xfrm>
            <a:off x="4323600" y="625680"/>
            <a:ext cx="22320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Прямая соединительная линия 135"/>
          <p:cNvSpPr/>
          <p:nvPr/>
        </p:nvSpPr>
        <p:spPr>
          <a:xfrm>
            <a:off x="4348440" y="2139480"/>
            <a:ext cx="2249640" cy="252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Прямая соединительная линия 136"/>
          <p:cNvSpPr/>
          <p:nvPr/>
        </p:nvSpPr>
        <p:spPr>
          <a:xfrm>
            <a:off x="4323960" y="3827880"/>
            <a:ext cx="237240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Text Box 1"/>
          <p:cNvSpPr/>
          <p:nvPr/>
        </p:nvSpPr>
        <p:spPr>
          <a:xfrm>
            <a:off x="4399200" y="647640"/>
            <a:ext cx="486540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Разработка программно-аппаратных инфраструктурных комплексов под ключ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Разработка распределенных систем хранения, обработки и представления информации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58" name="Text Box 2"/>
          <p:cNvSpPr/>
          <p:nvPr/>
        </p:nvSpPr>
        <p:spPr>
          <a:xfrm>
            <a:off x="4397040" y="2184480"/>
            <a:ext cx="505044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Разработка специальных программных комплексов</a:t>
            </a:r>
            <a:r>
              <a:rPr b="0" lang="en-US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 </a:t>
            </a: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различного назначения с применением современных технологий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Модернизация и автоматизация существующих решений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59" name="Text Box 3"/>
          <p:cNvSpPr/>
          <p:nvPr/>
        </p:nvSpPr>
        <p:spPr>
          <a:xfrm>
            <a:off x="4306680" y="3895200"/>
            <a:ext cx="5141520" cy="12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Разработка экспертных систем и систем поддержки принятия решений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Разработка систем прогнозирования и анализа на основе имитационного моделирования, цифровых двойников и машинного обучения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рямоугольник 140"/>
          <p:cNvSpPr/>
          <p:nvPr/>
        </p:nvSpPr>
        <p:spPr>
          <a:xfrm>
            <a:off x="900720" y="1079640"/>
            <a:ext cx="8277120" cy="304920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Прямоугольник 141"/>
          <p:cNvSpPr/>
          <p:nvPr/>
        </p:nvSpPr>
        <p:spPr>
          <a:xfrm>
            <a:off x="3562920" y="-6840"/>
            <a:ext cx="2914200" cy="72612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2edeb"/>
                </a:solidFill>
                <a:latin typeface="Noto Sans CJK JP Light"/>
                <a:ea typeface="DejaVu Sans"/>
              </a:rPr>
              <a:t>Преимущества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62" name="Text Box 4"/>
          <p:cNvSpPr/>
          <p:nvPr/>
        </p:nvSpPr>
        <p:spPr>
          <a:xfrm>
            <a:off x="2238840" y="1251000"/>
            <a:ext cx="6039720" cy="24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Проведение всех видов испытаний по РК-98, РК-11 и ГОСТ РВ 15.203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Сертификация решений в ФСТЭК и МО РФ</a:t>
            </a: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Сервисное и гарантийное обслуживание</a:t>
            </a: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Техническая поддержка и обучение персонала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63" name="Прямая соединительная линия 151"/>
          <p:cNvSpPr/>
          <p:nvPr/>
        </p:nvSpPr>
        <p:spPr>
          <a:xfrm>
            <a:off x="2340720" y="1611000"/>
            <a:ext cx="5457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Прямая соединительная линия 152"/>
          <p:cNvSpPr/>
          <p:nvPr/>
        </p:nvSpPr>
        <p:spPr>
          <a:xfrm>
            <a:off x="2340720" y="3050280"/>
            <a:ext cx="5457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Прямая соединительная линия 153"/>
          <p:cNvSpPr/>
          <p:nvPr/>
        </p:nvSpPr>
        <p:spPr>
          <a:xfrm>
            <a:off x="2340720" y="2331000"/>
            <a:ext cx="5457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Прямая соединительная линия 7"/>
          <p:cNvSpPr/>
          <p:nvPr/>
        </p:nvSpPr>
        <p:spPr>
          <a:xfrm>
            <a:off x="2340720" y="3769920"/>
            <a:ext cx="5457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7" name="Picture 1" descr="Эмблема Вооружённых сил Российской Федерации — Википедия"/>
          <p:cNvPicPr/>
          <p:nvPr/>
        </p:nvPicPr>
        <p:blipFill>
          <a:blip r:embed="rId1"/>
          <a:stretch/>
        </p:blipFill>
        <p:spPr>
          <a:xfrm>
            <a:off x="4083480" y="4785120"/>
            <a:ext cx="1116000" cy="61200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2" descr="РКЦ &amp;quot;Прогресс&amp;quot; завершил закупку металла для станков, на которых изготовят  &amp;quot;Союз-5&amp;quot; - ВПК.name"/>
          <p:cNvPicPr/>
          <p:nvPr/>
        </p:nvPicPr>
        <p:blipFill>
          <a:blip r:embed="rId2"/>
          <a:srcRect l="12786" t="5433" r="13725" b="1797"/>
          <a:stretch/>
        </p:blipFill>
        <p:spPr>
          <a:xfrm>
            <a:off x="6766560" y="4816080"/>
            <a:ext cx="718200" cy="581040"/>
          </a:xfrm>
          <a:prstGeom prst="rect">
            <a:avLst/>
          </a:prstGeom>
          <a:ln w="0">
            <a:noFill/>
          </a:ln>
          <a:effectLst>
            <a:softEdge rad="12600"/>
          </a:effectLst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8398080" y="4678560"/>
            <a:ext cx="996120" cy="73728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7634160" y="4853160"/>
            <a:ext cx="680400" cy="54396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5"/>
          <a:stretch/>
        </p:blipFill>
        <p:spPr>
          <a:xfrm>
            <a:off x="5200200" y="4824360"/>
            <a:ext cx="1494360" cy="572760"/>
          </a:xfrm>
          <a:prstGeom prst="rect">
            <a:avLst/>
          </a:prstGeom>
          <a:ln w="0">
            <a:noFill/>
          </a:ln>
        </p:spPr>
      </p:pic>
      <p:sp>
        <p:nvSpPr>
          <p:cNvPr id="72" name="Прямоугольник 4"/>
          <p:cNvSpPr/>
          <p:nvPr/>
        </p:nvSpPr>
        <p:spPr>
          <a:xfrm>
            <a:off x="862920" y="4678560"/>
            <a:ext cx="2914200" cy="98928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2edeb"/>
                </a:solidFill>
                <a:latin typeface="Noto Sans CJK JP Light"/>
                <a:ea typeface="DejaVu Sans"/>
              </a:rPr>
              <a:t>Заказчики</a:t>
            </a:r>
            <a:endParaRPr b="0" lang="ru-RU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5"/>
          <p:cNvSpPr/>
          <p:nvPr/>
        </p:nvSpPr>
        <p:spPr>
          <a:xfrm>
            <a:off x="899280" y="907920"/>
            <a:ext cx="8277120" cy="412920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Прямоугольник 6"/>
          <p:cNvSpPr/>
          <p:nvPr/>
        </p:nvSpPr>
        <p:spPr>
          <a:xfrm>
            <a:off x="2699280" y="-6840"/>
            <a:ext cx="4677840" cy="72612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2edeb"/>
                </a:solidFill>
                <a:latin typeface="Noto Sans CJK JP Light"/>
                <a:ea typeface="DejaVu Sans"/>
              </a:rPr>
              <a:t>Технологический процесс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75" name="Picture 3" descr="C:\Users\Deploy\Desktop\Ansible-logo.png"/>
          <p:cNvPicPr/>
          <p:nvPr/>
        </p:nvPicPr>
        <p:blipFill>
          <a:blip r:embed="rId1"/>
          <a:stretch/>
        </p:blipFill>
        <p:spPr>
          <a:xfrm>
            <a:off x="6860880" y="3881880"/>
            <a:ext cx="1956240" cy="43524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4" descr="C:\Users\Deploy\Desktop\appscreaner.png"/>
          <p:cNvPicPr/>
          <p:nvPr/>
        </p:nvPicPr>
        <p:blipFill>
          <a:blip r:embed="rId2"/>
          <a:stretch/>
        </p:blipFill>
        <p:spPr>
          <a:xfrm>
            <a:off x="7265160" y="2068920"/>
            <a:ext cx="1214280" cy="44892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5" descr="C:\Users\Deploy\Desktop\mattermost.png"/>
          <p:cNvPicPr/>
          <p:nvPr/>
        </p:nvPicPr>
        <p:blipFill>
          <a:blip r:embed="rId3"/>
          <a:stretch/>
        </p:blipFill>
        <p:spPr>
          <a:xfrm>
            <a:off x="1605600" y="2966760"/>
            <a:ext cx="1294560" cy="142560"/>
          </a:xfrm>
          <a:prstGeom prst="rect">
            <a:avLst/>
          </a:prstGeom>
          <a:ln w="0">
            <a:noFill/>
          </a:ln>
        </p:spPr>
      </p:pic>
      <p:pic>
        <p:nvPicPr>
          <p:cNvPr id="78" name="Picture 6" descr="C:\Users\Deploy\Desktop\PostgreSQL_logo_Postgre_SQL.png"/>
          <p:cNvPicPr/>
          <p:nvPr/>
        </p:nvPicPr>
        <p:blipFill>
          <a:blip r:embed="rId4"/>
          <a:stretch/>
        </p:blipFill>
        <p:spPr>
          <a:xfrm>
            <a:off x="3996000" y="4138560"/>
            <a:ext cx="1244160" cy="142560"/>
          </a:xfrm>
          <a:prstGeom prst="rect">
            <a:avLst/>
          </a:prstGeom>
          <a:ln w="0">
            <a:noFill/>
          </a:ln>
        </p:spPr>
      </p:pic>
      <p:pic>
        <p:nvPicPr>
          <p:cNvPr id="79" name="Picture 7" descr="C:\Users\Deploy\Desktop\sql.png"/>
          <p:cNvPicPr/>
          <p:nvPr/>
        </p:nvPicPr>
        <p:blipFill>
          <a:blip r:embed="rId5"/>
          <a:stretch/>
        </p:blipFill>
        <p:spPr>
          <a:xfrm>
            <a:off x="4111560" y="3598560"/>
            <a:ext cx="948600" cy="34596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6"/>
          <a:stretch/>
        </p:blipFill>
        <p:spPr>
          <a:xfrm>
            <a:off x="1461600" y="1619280"/>
            <a:ext cx="2326320" cy="107856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7"/>
          <a:stretch/>
        </p:blipFill>
        <p:spPr>
          <a:xfrm>
            <a:off x="4296960" y="1584720"/>
            <a:ext cx="560880" cy="57312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8"/>
          <a:stretch/>
        </p:blipFill>
        <p:spPr>
          <a:xfrm>
            <a:off x="1461600" y="3234960"/>
            <a:ext cx="1128240" cy="45036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9"/>
          <a:stretch/>
        </p:blipFill>
        <p:spPr>
          <a:xfrm>
            <a:off x="3813480" y="3058560"/>
            <a:ext cx="1426680" cy="42156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10"/>
          <a:stretch/>
        </p:blipFill>
        <p:spPr>
          <a:xfrm>
            <a:off x="4067280" y="2278080"/>
            <a:ext cx="1068480" cy="59976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11"/>
          <a:stretch/>
        </p:blipFill>
        <p:spPr>
          <a:xfrm>
            <a:off x="1641600" y="3866760"/>
            <a:ext cx="1020600" cy="22176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12"/>
          <a:stretch/>
        </p:blipFill>
        <p:spPr>
          <a:xfrm>
            <a:off x="5780880" y="2772360"/>
            <a:ext cx="645480" cy="64548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13"/>
          <a:stretch/>
        </p:blipFill>
        <p:spPr>
          <a:xfrm>
            <a:off x="5960880" y="3778560"/>
            <a:ext cx="529560" cy="65916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14"/>
          <a:stretch/>
        </p:blipFill>
        <p:spPr>
          <a:xfrm>
            <a:off x="5686560" y="2159280"/>
            <a:ext cx="992880" cy="53604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15"/>
          <a:stretch/>
        </p:blipFill>
        <p:spPr>
          <a:xfrm>
            <a:off x="5600880" y="1619280"/>
            <a:ext cx="1272960" cy="37296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16"/>
          <a:stretch/>
        </p:blipFill>
        <p:spPr>
          <a:xfrm>
            <a:off x="5780880" y="3418560"/>
            <a:ext cx="808560" cy="25236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17"/>
          <a:stretch/>
        </p:blipFill>
        <p:spPr>
          <a:xfrm>
            <a:off x="7400880" y="1619280"/>
            <a:ext cx="1078560" cy="40356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18"/>
          <a:stretch/>
        </p:blipFill>
        <p:spPr>
          <a:xfrm>
            <a:off x="7580880" y="2699280"/>
            <a:ext cx="538560" cy="53856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19"/>
          <a:stretch/>
        </p:blipFill>
        <p:spPr>
          <a:xfrm>
            <a:off x="7400880" y="3369240"/>
            <a:ext cx="981360" cy="40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Прямоугольник 177"/>
          <p:cNvSpPr/>
          <p:nvPr/>
        </p:nvSpPr>
        <p:spPr>
          <a:xfrm>
            <a:off x="2929320" y="0"/>
            <a:ext cx="4024800" cy="59184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Концепция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95" name="Прямоугольник 175"/>
          <p:cNvSpPr/>
          <p:nvPr/>
        </p:nvSpPr>
        <p:spPr>
          <a:xfrm>
            <a:off x="396000" y="798840"/>
            <a:ext cx="9322920" cy="441756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Прямоугольник 176"/>
          <p:cNvSpPr/>
          <p:nvPr/>
        </p:nvSpPr>
        <p:spPr>
          <a:xfrm>
            <a:off x="571680" y="1387800"/>
            <a:ext cx="700200" cy="5853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7" name="Прямоугольник 178"/>
          <p:cNvSpPr/>
          <p:nvPr/>
        </p:nvSpPr>
        <p:spPr>
          <a:xfrm>
            <a:off x="5323320" y="1387080"/>
            <a:ext cx="699840" cy="58572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8" name="Прямоугольник 179"/>
          <p:cNvSpPr/>
          <p:nvPr/>
        </p:nvSpPr>
        <p:spPr>
          <a:xfrm>
            <a:off x="5323320" y="3152880"/>
            <a:ext cx="699840" cy="5853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4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9" name="Прямоугольник 180"/>
          <p:cNvSpPr/>
          <p:nvPr/>
        </p:nvSpPr>
        <p:spPr>
          <a:xfrm>
            <a:off x="571680" y="3152880"/>
            <a:ext cx="700200" cy="585360"/>
          </a:xfrm>
          <a:prstGeom prst="rect">
            <a:avLst/>
          </a:prstGeom>
          <a:solidFill>
            <a:srgbClr val="a69a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00" name="Text Box 5"/>
          <p:cNvSpPr/>
          <p:nvPr/>
        </p:nvSpPr>
        <p:spPr>
          <a:xfrm>
            <a:off x="1259640" y="1310040"/>
            <a:ext cx="3896280" cy="12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Непрерывное развитие инфраструктуры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Автоматизация процессов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Внедрение интеллектуализации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Разработка прикладного специального ПО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01" name="Прямоугольник 182"/>
          <p:cNvSpPr/>
          <p:nvPr/>
        </p:nvSpPr>
        <p:spPr>
          <a:xfrm>
            <a:off x="1276200" y="957960"/>
            <a:ext cx="175572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Принципы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2" name="Прямоугольник 183"/>
          <p:cNvSpPr/>
          <p:nvPr/>
        </p:nvSpPr>
        <p:spPr>
          <a:xfrm>
            <a:off x="6027120" y="957960"/>
            <a:ext cx="2283840" cy="29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Готовые продукты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3" name="Text Box 6"/>
          <p:cNvSpPr/>
          <p:nvPr/>
        </p:nvSpPr>
        <p:spPr>
          <a:xfrm>
            <a:off x="6010200" y="1310760"/>
            <a:ext cx="370836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Конвергентная облачная платформа 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Средство коллективного отображения 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Система контроля и управления доступом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04" name="Прямоугольник 185"/>
          <p:cNvSpPr/>
          <p:nvPr/>
        </p:nvSpPr>
        <p:spPr>
          <a:xfrm>
            <a:off x="1276200" y="2711880"/>
            <a:ext cx="263556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Решения (прототипы)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5" name="Text Box 7"/>
          <p:cNvSpPr/>
          <p:nvPr/>
        </p:nvSpPr>
        <p:spPr>
          <a:xfrm>
            <a:off x="1259640" y="3053520"/>
            <a:ext cx="370764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безопасной разработки ПО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интеллектуального управления КА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оценки достаточности средств НАКУ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Имитационная модель оценки надежности КС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Имитационная модель ТТХ КС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06" name="Прямоугольник 187"/>
          <p:cNvSpPr/>
          <p:nvPr/>
        </p:nvSpPr>
        <p:spPr>
          <a:xfrm>
            <a:off x="6027120" y="2711880"/>
            <a:ext cx="263556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Решения (прототипы)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7" name="Text Box 9"/>
          <p:cNvSpPr/>
          <p:nvPr/>
        </p:nvSpPr>
        <p:spPr>
          <a:xfrm>
            <a:off x="6009480" y="3064320"/>
            <a:ext cx="370836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Виртуализация на отечественных платформах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Интеллектуализация управления КА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Интеллектуальный СКУД (</a:t>
            </a:r>
            <a:r>
              <a:rPr b="0" lang="en-US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FaceID</a:t>
            </a: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, обнаружение электронных устройств)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Коллективный интеллект БПЛА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Облачная система хранения, обработки и предоставления данных ДЗЗ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Прямоугольник 189"/>
          <p:cNvSpPr/>
          <p:nvPr/>
        </p:nvSpPr>
        <p:spPr>
          <a:xfrm>
            <a:off x="0" y="0"/>
            <a:ext cx="6772680" cy="566496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Прямоугольник 190"/>
          <p:cNvSpPr/>
          <p:nvPr/>
        </p:nvSpPr>
        <p:spPr>
          <a:xfrm rot="21589200">
            <a:off x="6597000" y="2880"/>
            <a:ext cx="3475440" cy="5664600"/>
          </a:xfrm>
          <a:prstGeom prst="rect">
            <a:avLst/>
          </a:prstGeom>
          <a:solidFill>
            <a:srgbClr val="f2f2f2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Прямоугольник 191"/>
          <p:cNvSpPr/>
          <p:nvPr/>
        </p:nvSpPr>
        <p:spPr>
          <a:xfrm>
            <a:off x="182160" y="0"/>
            <a:ext cx="585648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«Облачная» инфраструктура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11" name="Прямоугольник 192"/>
          <p:cNvSpPr/>
          <p:nvPr/>
        </p:nvSpPr>
        <p:spPr>
          <a:xfrm>
            <a:off x="182160" y="743040"/>
            <a:ext cx="4574520" cy="44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Конвергентная облачная платформа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2" name="Прямоугольник 193"/>
          <p:cNvSpPr/>
          <p:nvPr/>
        </p:nvSpPr>
        <p:spPr>
          <a:xfrm>
            <a:off x="182160" y="1149840"/>
            <a:ext cx="6222960" cy="6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Обеспечивает независимость программных средств от аппаратной платформы и создает из вычислительных средств конвергентный кластер с применением технологий виртуализации.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13" name="Прямоугольник 194"/>
          <p:cNvSpPr/>
          <p:nvPr/>
        </p:nvSpPr>
        <p:spPr>
          <a:xfrm>
            <a:off x="182160" y="1932120"/>
            <a:ext cx="7504560" cy="17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Управление аппаратными ресурсами  и средой виртуализации кластера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Мониторинг состояния технических средств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Автоматизированная настройка и установка компонентов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Использование любой «устаревшей» ОС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14" name="Прямоугольник 195"/>
          <p:cNvSpPr/>
          <p:nvPr/>
        </p:nvSpPr>
        <p:spPr>
          <a:xfrm>
            <a:off x="182160" y="3867480"/>
            <a:ext cx="7321680" cy="14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Автоматическое распределение нагрузки на узлы кластера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Высокая надежность и отказоустойчивость системы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Легкая масштабируемость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15" name="Прямая соединительная линия 196"/>
          <p:cNvSpPr/>
          <p:nvPr/>
        </p:nvSpPr>
        <p:spPr>
          <a:xfrm>
            <a:off x="291960" y="505080"/>
            <a:ext cx="494460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Прямая соединительная линия 197"/>
          <p:cNvSpPr/>
          <p:nvPr/>
        </p:nvSpPr>
        <p:spPr>
          <a:xfrm flipV="1">
            <a:off x="163800" y="1189440"/>
            <a:ext cx="360" cy="59832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Рисунок 198" descr=""/>
          <p:cNvPicPr/>
          <p:nvPr/>
        </p:nvPicPr>
        <p:blipFill>
          <a:blip r:embed="rId1"/>
          <a:stretch/>
        </p:blipFill>
        <p:spPr>
          <a:xfrm>
            <a:off x="11935800" y="3530520"/>
            <a:ext cx="2779920" cy="131184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9694;p68"/>
          <p:cNvSpPr/>
          <p:nvPr/>
        </p:nvSpPr>
        <p:spPr>
          <a:xfrm>
            <a:off x="11789280" y="3421080"/>
            <a:ext cx="3039840" cy="225504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Рисунок 200" descr=""/>
          <p:cNvPicPr/>
          <p:nvPr/>
        </p:nvPicPr>
        <p:blipFill>
          <a:blip r:embed="rId2"/>
          <a:stretch/>
        </p:blipFill>
        <p:spPr>
          <a:xfrm>
            <a:off x="6954840" y="353880"/>
            <a:ext cx="2974680" cy="1292040"/>
          </a:xfrm>
          <a:prstGeom prst="rect">
            <a:avLst/>
          </a:prstGeom>
          <a:ln w="0">
            <a:noFill/>
          </a:ln>
        </p:spPr>
      </p:pic>
      <p:pic>
        <p:nvPicPr>
          <p:cNvPr id="120" name="Рисунок 201" descr=""/>
          <p:cNvPicPr/>
          <p:nvPr/>
        </p:nvPicPr>
        <p:blipFill>
          <a:blip r:embed="rId3"/>
          <a:stretch/>
        </p:blipFill>
        <p:spPr>
          <a:xfrm>
            <a:off x="6958440" y="2082600"/>
            <a:ext cx="2973960" cy="1291320"/>
          </a:xfrm>
          <a:prstGeom prst="rect">
            <a:avLst/>
          </a:prstGeom>
          <a:ln w="0">
            <a:noFill/>
          </a:ln>
        </p:spPr>
      </p:pic>
      <p:pic>
        <p:nvPicPr>
          <p:cNvPr id="121" name="Рисунок 202" descr=""/>
          <p:cNvPicPr/>
          <p:nvPr/>
        </p:nvPicPr>
        <p:blipFill>
          <a:blip r:embed="rId4"/>
          <a:stretch/>
        </p:blipFill>
        <p:spPr>
          <a:xfrm>
            <a:off x="6958440" y="3807720"/>
            <a:ext cx="2973960" cy="122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рямоугольник 203"/>
          <p:cNvSpPr/>
          <p:nvPr/>
        </p:nvSpPr>
        <p:spPr>
          <a:xfrm>
            <a:off x="0" y="0"/>
            <a:ext cx="5490360" cy="566496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Прямоугольник 204"/>
          <p:cNvSpPr/>
          <p:nvPr/>
        </p:nvSpPr>
        <p:spPr>
          <a:xfrm rot="21589200">
            <a:off x="5392080" y="-1080"/>
            <a:ext cx="4672080" cy="565668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Прямоугольник 205"/>
          <p:cNvSpPr/>
          <p:nvPr/>
        </p:nvSpPr>
        <p:spPr>
          <a:xfrm>
            <a:off x="180720" y="445680"/>
            <a:ext cx="512532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Средство коллективного отображения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5" name="Прямоугольник 206"/>
          <p:cNvSpPr/>
          <p:nvPr/>
        </p:nvSpPr>
        <p:spPr>
          <a:xfrm>
            <a:off x="180720" y="1695600"/>
            <a:ext cx="40032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Управление видеостеной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6" name="Прямоугольник 207"/>
          <p:cNvSpPr/>
          <p:nvPr/>
        </p:nvSpPr>
        <p:spPr>
          <a:xfrm>
            <a:off x="182160" y="2231280"/>
            <a:ext cx="494100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Программно-аппаратное решение для удобного просмотра изображений сразу с нескольких рабочих мест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27" name="Прямоугольник 208"/>
          <p:cNvSpPr/>
          <p:nvPr/>
        </p:nvSpPr>
        <p:spPr>
          <a:xfrm>
            <a:off x="5493240" y="3272400"/>
            <a:ext cx="4391280" cy="2228040"/>
          </a:xfrm>
          <a:prstGeom prst="rect">
            <a:avLst/>
          </a:prstGeom>
          <a:noFill/>
          <a:ln w="0">
            <a:noFill/>
          </a:ln>
          <a:effectLst>
            <a:softEdge rad="1522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Гибкая настройка под необходимую конфигурацию и количество видеопанелей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Управление вариантами отображения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Управление с любого рабочего места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28" name="Прямоугольник 209"/>
          <p:cNvSpPr/>
          <p:nvPr/>
        </p:nvSpPr>
        <p:spPr>
          <a:xfrm>
            <a:off x="182160" y="3272400"/>
            <a:ext cx="6406200" cy="20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Совместимо с Astra Linux Special Edition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Отсутствие привязки к проприетарным технологиям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Совместимость с широким парком видеопанелей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Легкая масштабируемость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29" name="Прямая соединительная линия 210"/>
          <p:cNvSpPr/>
          <p:nvPr/>
        </p:nvSpPr>
        <p:spPr>
          <a:xfrm>
            <a:off x="276840" y="1410120"/>
            <a:ext cx="432756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Прямая соединительная линия 211"/>
          <p:cNvSpPr/>
          <p:nvPr/>
        </p:nvSpPr>
        <p:spPr>
          <a:xfrm flipV="1">
            <a:off x="172800" y="2302560"/>
            <a:ext cx="360" cy="36108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Рисунок 212" descr=""/>
          <p:cNvPicPr/>
          <p:nvPr/>
        </p:nvPicPr>
        <p:blipFill>
          <a:blip r:embed="rId1"/>
          <a:stretch/>
        </p:blipFill>
        <p:spPr>
          <a:xfrm>
            <a:off x="11935800" y="3530520"/>
            <a:ext cx="2779920" cy="1311840"/>
          </a:xfrm>
          <a:prstGeom prst="rect">
            <a:avLst/>
          </a:prstGeom>
          <a:ln w="0">
            <a:noFill/>
          </a:ln>
        </p:spPr>
      </p:pic>
      <p:sp>
        <p:nvSpPr>
          <p:cNvPr id="132" name="Google Shape;9694;p 1"/>
          <p:cNvSpPr/>
          <p:nvPr/>
        </p:nvSpPr>
        <p:spPr>
          <a:xfrm>
            <a:off x="11789280" y="3421080"/>
            <a:ext cx="3039840" cy="225504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Рисунок 3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676840" y="1524600"/>
            <a:ext cx="4180320" cy="1298880"/>
          </a:xfrm>
          <a:prstGeom prst="rect">
            <a:avLst/>
          </a:prstGeom>
          <a:ln w="0">
            <a:noFill/>
          </a:ln>
        </p:spPr>
      </p:pic>
      <p:pic>
        <p:nvPicPr>
          <p:cNvPr id="134" name="Рисунок 1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676840" y="147960"/>
            <a:ext cx="4172040" cy="137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Прямоугольник 216"/>
          <p:cNvSpPr/>
          <p:nvPr/>
        </p:nvSpPr>
        <p:spPr>
          <a:xfrm>
            <a:off x="0" y="0"/>
            <a:ext cx="5490360" cy="566496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Прямоугольник 217"/>
          <p:cNvSpPr/>
          <p:nvPr/>
        </p:nvSpPr>
        <p:spPr>
          <a:xfrm>
            <a:off x="179280" y="193680"/>
            <a:ext cx="512532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Система контроля и управления доступом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7" name="Прямоугольник 218"/>
          <p:cNvSpPr/>
          <p:nvPr/>
        </p:nvSpPr>
        <p:spPr>
          <a:xfrm>
            <a:off x="180720" y="1259280"/>
            <a:ext cx="400320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Система световой и звуковой сигнализации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8" name="Прямоугольник 219"/>
          <p:cNvSpPr/>
          <p:nvPr/>
        </p:nvSpPr>
        <p:spPr>
          <a:xfrm>
            <a:off x="182160" y="1913040"/>
            <a:ext cx="4941000" cy="9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Программно-аппаратное решение для централизованного контроля доступа в помещения и к рабочим местам и для мониторинга датчиковой аппаратуры помещения.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39" name="Прямоугольник 220"/>
          <p:cNvSpPr/>
          <p:nvPr/>
        </p:nvSpPr>
        <p:spPr>
          <a:xfrm rot="21589200">
            <a:off x="5306040" y="-360"/>
            <a:ext cx="4862160" cy="566748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Прямоугольник 221"/>
          <p:cNvSpPr/>
          <p:nvPr/>
        </p:nvSpPr>
        <p:spPr>
          <a:xfrm>
            <a:off x="5501520" y="2854080"/>
            <a:ext cx="4482720" cy="2746080"/>
          </a:xfrm>
          <a:prstGeom prst="rect">
            <a:avLst/>
          </a:prstGeom>
          <a:noFill/>
          <a:ln w="0">
            <a:noFill/>
          </a:ln>
          <a:effectLst>
            <a:softEdge rad="1522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0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оборудованием  и настройка конфигурации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учетными данными сотрудников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Назначение и контроль доступа сотрудников в помещения и к вычислительным средствам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Отображение на схеме контролируемых помещений текущего состояния дверей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Ведение журнала регистрации доступа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41" name="Прямоугольник 222"/>
          <p:cNvSpPr/>
          <p:nvPr/>
        </p:nvSpPr>
        <p:spPr>
          <a:xfrm>
            <a:off x="182160" y="2828880"/>
            <a:ext cx="5123880" cy="26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Совместимо с Astra Linux Special Edition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Высокая гибкость и способность доработки под требования системы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Использование стандартных аппаратных средств управления доступом, пожарной и охранной сигнализации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Архитектура, позволяющая строить отказоустойчивые системы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42" name="Прямая соединительная линия 223"/>
          <p:cNvSpPr/>
          <p:nvPr/>
        </p:nvSpPr>
        <p:spPr>
          <a:xfrm>
            <a:off x="275400" y="1158120"/>
            <a:ext cx="432756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Прямая соединительная линия 224"/>
          <p:cNvSpPr/>
          <p:nvPr/>
        </p:nvSpPr>
        <p:spPr>
          <a:xfrm flipV="1">
            <a:off x="172800" y="1991520"/>
            <a:ext cx="360" cy="56520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Рисунок 227" descr=""/>
          <p:cNvPicPr/>
          <p:nvPr/>
        </p:nvPicPr>
        <p:blipFill>
          <a:blip r:embed="rId1"/>
          <a:stretch/>
        </p:blipFill>
        <p:spPr>
          <a:xfrm>
            <a:off x="6277320" y="1619640"/>
            <a:ext cx="3439080" cy="123372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8" descr=""/>
          <p:cNvPicPr/>
          <p:nvPr/>
        </p:nvPicPr>
        <p:blipFill>
          <a:blip r:embed="rId2"/>
          <a:stretch/>
        </p:blipFill>
        <p:spPr>
          <a:xfrm>
            <a:off x="6298560" y="14400"/>
            <a:ext cx="3126960" cy="160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Прямоугольник 228"/>
          <p:cNvSpPr/>
          <p:nvPr/>
        </p:nvSpPr>
        <p:spPr>
          <a:xfrm>
            <a:off x="0" y="0"/>
            <a:ext cx="6772680" cy="5664960"/>
          </a:xfrm>
          <a:prstGeom prst="rect">
            <a:avLst/>
          </a:prstGeom>
          <a:solidFill>
            <a:srgbClr val="e3de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Прямоугольник 229"/>
          <p:cNvSpPr/>
          <p:nvPr/>
        </p:nvSpPr>
        <p:spPr>
          <a:xfrm rot="21589200">
            <a:off x="6597000" y="2880"/>
            <a:ext cx="3475440" cy="5664600"/>
          </a:xfrm>
          <a:prstGeom prst="rect">
            <a:avLst/>
          </a:prstGeom>
          <a:solidFill>
            <a:srgbClr val="ffffff">
              <a:alpha val="5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Прямоугольник 230"/>
          <p:cNvSpPr/>
          <p:nvPr/>
        </p:nvSpPr>
        <p:spPr>
          <a:xfrm>
            <a:off x="182520" y="112320"/>
            <a:ext cx="585648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Система безопасной разработки ПО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9" name="Прямоугольник 231"/>
          <p:cNvSpPr/>
          <p:nvPr/>
        </p:nvSpPr>
        <p:spPr>
          <a:xfrm>
            <a:off x="182520" y="1094400"/>
            <a:ext cx="4574520" cy="44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НИР БПО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50" name="Прямоугольник 232"/>
          <p:cNvSpPr/>
          <p:nvPr/>
        </p:nvSpPr>
        <p:spPr>
          <a:xfrm>
            <a:off x="182520" y="1501920"/>
            <a:ext cx="6222960" cy="6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Программное решение для разработки программного обеспечения в соответствии с требованиями ГОСТ Р 56939-2016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51" name="Прямоугольник 233"/>
          <p:cNvSpPr/>
          <p:nvPr/>
        </p:nvSpPr>
        <p:spPr>
          <a:xfrm>
            <a:off x="182520" y="2045160"/>
            <a:ext cx="7504560" cy="17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Формирование среды разработки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Проведение статического анализа, экспертизы исходного кода и сборку ПО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Проведение функционального, фаззинг тестирования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HK Thin"/>
                <a:ea typeface="DejaVu Sans"/>
              </a:rPr>
              <a:t>Проверка разработанного ПО на бесконфликтность с антивирусами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52" name="Прямоугольник 234"/>
          <p:cNvSpPr/>
          <p:nvPr/>
        </p:nvSpPr>
        <p:spPr>
          <a:xfrm>
            <a:off x="182520" y="3980520"/>
            <a:ext cx="7321680" cy="14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595959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Формирование документации к ПО по требованиям ГОСТ 19 серии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Передача результатов в сертификационные лаборатории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595959"/>
                </a:solidFill>
                <a:latin typeface="Noto Sans CJK JP Thin"/>
                <a:ea typeface="DejaVu Sans"/>
              </a:rPr>
              <a:t>Автоматизированное взаимодействие с БД уязвимостей ПО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53" name="Прямая соединительная линия 235"/>
          <p:cNvSpPr/>
          <p:nvPr/>
        </p:nvSpPr>
        <p:spPr>
          <a:xfrm>
            <a:off x="255960" y="1054800"/>
            <a:ext cx="5750640" cy="3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Прямая соединительная линия 236"/>
          <p:cNvSpPr/>
          <p:nvPr/>
        </p:nvSpPr>
        <p:spPr>
          <a:xfrm flipV="1">
            <a:off x="164160" y="1510920"/>
            <a:ext cx="360" cy="419760"/>
          </a:xfrm>
          <a:prstGeom prst="line">
            <a:avLst/>
          </a:prstGeom>
          <a:ln w="0">
            <a:solidFill>
              <a:srgbClr val="595959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Рисунок 237" descr=""/>
          <p:cNvPicPr/>
          <p:nvPr/>
        </p:nvPicPr>
        <p:blipFill>
          <a:blip r:embed="rId1"/>
          <a:stretch/>
        </p:blipFill>
        <p:spPr>
          <a:xfrm>
            <a:off x="11935800" y="3530520"/>
            <a:ext cx="2779920" cy="131184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9694;p 3"/>
          <p:cNvSpPr/>
          <p:nvPr/>
        </p:nvSpPr>
        <p:spPr>
          <a:xfrm>
            <a:off x="11789280" y="3421080"/>
            <a:ext cx="3039840" cy="225504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Picture 11" descr=""/>
          <p:cNvPicPr/>
          <p:nvPr/>
        </p:nvPicPr>
        <p:blipFill>
          <a:blip r:embed="rId2"/>
          <a:stretch/>
        </p:blipFill>
        <p:spPr>
          <a:xfrm>
            <a:off x="6811920" y="147960"/>
            <a:ext cx="3182760" cy="136296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12" descr=""/>
          <p:cNvPicPr/>
          <p:nvPr/>
        </p:nvPicPr>
        <p:blipFill>
          <a:blip r:embed="rId3"/>
          <a:stretch/>
        </p:blipFill>
        <p:spPr>
          <a:xfrm>
            <a:off x="6811920" y="2082600"/>
            <a:ext cx="3182760" cy="141084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13" descr=""/>
          <p:cNvPicPr/>
          <p:nvPr/>
        </p:nvPicPr>
        <p:blipFill>
          <a:blip r:embed="rId4"/>
          <a:stretch/>
        </p:blipFill>
        <p:spPr>
          <a:xfrm>
            <a:off x="6811920" y="4016520"/>
            <a:ext cx="3182760" cy="136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83a"/>
      </a:dk2>
      <a:lt2>
        <a:srgbClr val="ccffff"/>
      </a:lt2>
      <a:accent1>
        <a:srgbClr val="0070c0"/>
      </a:accent1>
      <a:accent2>
        <a:srgbClr val="ff9000"/>
      </a:accent2>
      <a:accent3>
        <a:srgbClr val="21ab90"/>
      </a:accent3>
      <a:accent4>
        <a:srgbClr val="ff4500"/>
      </a:accent4>
      <a:accent5>
        <a:srgbClr val="657174"/>
      </a:accent5>
      <a:accent6>
        <a:srgbClr val="961ae7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15810</TotalTime>
  <Application>LibreOffice/7.3.7.2$Linux_X86_64 LibreOffice_project/30$Build-2</Application>
  <AppVersion>15.0000</AppVersion>
  <Words>692</Words>
  <Paragraphs>171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2018-04-13T09:53:49Z</dcterms:created>
  <dc:creator>Логинов Константин Михайлович</dc:creator>
  <dc:description/>
  <dc:language>ru-RU</dc:language>
  <cp:lastModifiedBy/>
  <cp:lastPrinted>2023-10-13T19:55:37Z</cp:lastPrinted>
  <dcterms:modified xsi:type="dcterms:W3CDTF">2023-10-13T20:10:28Z</dcterms:modified>
  <cp:revision>1983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10</vt:r8>
  </property>
  <property fmtid="{D5CDD505-2E9C-101B-9397-08002B2CF9AE}" pid="3" name="PresentationFormat">
    <vt:lpwstr>Лист A4 (210x297 мм)</vt:lpwstr>
  </property>
  <property fmtid="{D5CDD505-2E9C-101B-9397-08002B2CF9AE}" pid="4" name="Slides">
    <vt:r8>15</vt:r8>
  </property>
</Properties>
</file>